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2DD38-B8BB-42FE-9FCB-9ECDD82364A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F5F2-AA94-42C4-B494-AA80126443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48DB-BD89-457E-9FE0-8D3D0C74EB7E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83B5-4F5F-421C-9419-9164423BD694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1765-9D49-4562-8DD6-DA3857C0A513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53DC-1FCF-4C37-A476-A9F83016B722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939-9D76-432F-B6CA-085CF65F538A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F6C1-276D-403D-963C-4996F818AC24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F646-14E8-47FB-9736-F5B768DDB71A}" type="datetime1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97CC-0970-439A-8929-5550E004D6D6}" type="datetime1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34B6-CB6B-4BF8-9283-7D140B72E193}" type="datetime1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9B62-E3A6-4090-9594-5A065FD01E9D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82F-D003-4C33-AE4E-E06C0A3CF53F}" type="datetime1">
              <a:rPr lang="en-US" smtClean="0"/>
              <a:t>10/18/2016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BUDAPEST, OCTOBER 6-8 ANA ISABEL VALENTE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036CCB-B22A-4C0E-A133-B37F0950D838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BUDAPEST, OCTOBER 6-8 ANA ISABEL VALENTE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ED0BC1-0AE1-4A1F-97E5-CCDF498B47AA}" type="datetime1">
              <a:rPr lang="en-US" smtClean="0"/>
              <a:t>10/18/2016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LABOUR RELATIONSHIPS IN A DIGITAL WORLD</a:t>
            </a:r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2051" name="Picture 3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44783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3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pic>
        <p:nvPicPr>
          <p:cNvPr id="6" name="Marcador de Posição de Conteú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9" y="1536700"/>
            <a:ext cx="3059642" cy="4589463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ALSO THIS OBJECTS WERE 3D PRINTED</a:t>
            </a:r>
          </a:p>
          <a:p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10242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2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/>
              <a:t>	DIGITALISATION OPENS OPPORTUNITIES AND 	MORE 	OPTIONS TO SELF RESPONSABILITY </a:t>
            </a:r>
          </a:p>
          <a:p>
            <a:pPr marL="0" indent="0" algn="just">
              <a:buNone/>
            </a:pPr>
            <a:r>
              <a:rPr lang="pt-PT" dirty="0" smtClean="0"/>
              <a:t>	AND PERSONAL  FREEDOM ON WORK 	SCHEDULE AND   	WORKPLACE</a:t>
            </a:r>
          </a:p>
          <a:p>
            <a:pPr marL="0" indent="0" algn="just">
              <a:buNone/>
            </a:pPr>
            <a:r>
              <a:rPr lang="pt-PT" dirty="0" smtClean="0"/>
              <a:t>	IT ALSO OPENS BUSINESS OPPORTUNITIES</a:t>
            </a:r>
          </a:p>
          <a:p>
            <a:pPr marL="0" indent="0" algn="just">
              <a:buNone/>
            </a:pPr>
            <a:r>
              <a:rPr lang="pt-PT" dirty="0" smtClean="0"/>
              <a:t>	YOUNG PEOPLE ARE INOVATING AND BECOMING 	ENTREPRENEURS</a:t>
            </a:r>
          </a:p>
          <a:p>
            <a:pPr marL="0" indent="0" algn="just">
              <a:buNone/>
            </a:pPr>
            <a:r>
              <a:rPr lang="pt-PT" dirty="0" smtClean="0"/>
              <a:t>	NEW FORMS OF WORK APPEAR IN THE GREY LINE 	BETWEEN EMPLOYED WORK AND  FREELANCE 	WORK 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1266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/>
              <a:t>	</a:t>
            </a:r>
            <a:r>
              <a:rPr lang="pt-PT" dirty="0" smtClean="0"/>
              <a:t>WE MUST INSURE:</a:t>
            </a:r>
          </a:p>
          <a:p>
            <a:pPr marL="457200" lvl="1" indent="0" algn="just">
              <a:buNone/>
            </a:pPr>
            <a:r>
              <a:rPr lang="pt-PT" dirty="0" smtClean="0"/>
              <a:t>		SOCIAL RELATIONSHIPS STABLE</a:t>
            </a:r>
          </a:p>
          <a:p>
            <a:pPr marL="457200" lvl="1" indent="0" algn="just">
              <a:buNone/>
            </a:pPr>
            <a:r>
              <a:rPr lang="pt-PT" dirty="0" smtClean="0"/>
              <a:t>		SOCIAL COHESION</a:t>
            </a:r>
          </a:p>
          <a:p>
            <a:pPr marL="457200" lvl="1" indent="0" algn="just">
              <a:buNone/>
            </a:pPr>
            <a:r>
              <a:rPr lang="pt-PT" dirty="0" smtClean="0"/>
              <a:t>		BETTER SKILLS FOR BETTER JOBS</a:t>
            </a:r>
          </a:p>
          <a:p>
            <a:pPr marL="457200" lvl="1" indent="0" algn="just">
              <a:buNone/>
            </a:pPr>
            <a:r>
              <a:rPr lang="pt-PT" dirty="0" smtClean="0"/>
              <a:t>		QUALIFIED WORKFORCE</a:t>
            </a:r>
          </a:p>
          <a:p>
            <a:pPr marL="457200" lvl="1" indent="0" algn="just">
              <a:buNone/>
            </a:pPr>
            <a:r>
              <a:rPr lang="pt-PT" dirty="0" smtClean="0"/>
              <a:t>		DECENT WORK </a:t>
            </a:r>
          </a:p>
          <a:p>
            <a:pPr marL="457200" lvl="1" indent="0" algn="just">
              <a:buNone/>
            </a:pPr>
            <a:r>
              <a:rPr lang="pt-PT" dirty="0" smtClean="0"/>
              <a:t>		FAIR INCOME</a:t>
            </a:r>
          </a:p>
          <a:p>
            <a:pPr lvl="1" algn="just"/>
            <a:endParaRPr lang="pt-PT" dirty="0" smtClean="0"/>
          </a:p>
          <a:p>
            <a:pPr lvl="1" algn="just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2290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3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/>
              <a:t>	WE MUST ALSO CORRECT THE IMBALANCES OF THE 	LABOUR MARKET</a:t>
            </a:r>
          </a:p>
          <a:p>
            <a:pPr marL="0" indent="0" algn="just">
              <a:buNone/>
            </a:pPr>
            <a:r>
              <a:rPr lang="pt-PT" dirty="0"/>
              <a:t>	</a:t>
            </a:r>
            <a:r>
              <a:rPr lang="pt-PT" dirty="0" smtClean="0"/>
              <a:t>AND RECONVERT THE PROFESSIONALS BY PROMOTING 	THEIR SKILLS</a:t>
            </a:r>
          </a:p>
          <a:p>
            <a:pPr marL="0" indent="0" algn="just">
              <a:buNone/>
            </a:pPr>
            <a:r>
              <a:rPr lang="pt-PT" dirty="0" smtClean="0"/>
              <a:t>	A LOT OF PROFESSIONS END BUT MUCH MORE 	ARE 	CREATED</a:t>
            </a:r>
          </a:p>
          <a:p>
            <a:pPr marL="0" indent="0" algn="just">
              <a:buNone/>
            </a:pPr>
            <a:r>
              <a:rPr lang="pt-PT" dirty="0" smtClean="0"/>
              <a:t>	ON AN EUROPEAN LEVEL THERE ARE HUNDRED OF 	THOUSANDS OF JOB VACANCIES ON ICT/IT AND 	TECHNICAL SECTORS, WHICH  REQUIRE A PROPER 	COMMUNICATION 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3314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THE PORTUGUESE CASE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PORTUGAL IS COMMITED WITH THIS DIGITAL REVOLUTION</a:t>
            </a:r>
          </a:p>
          <a:p>
            <a:pPr algn="just"/>
            <a:r>
              <a:rPr lang="pt-PT" dirty="0" smtClean="0"/>
              <a:t>DIGITAL ECONOMY IS PROFUSELY MENTIONED IN ALL THE OPERATIONAL PROGRAMMES</a:t>
            </a:r>
          </a:p>
          <a:p>
            <a:pPr algn="just"/>
            <a:r>
              <a:rPr lang="pt-PT" dirty="0" smtClean="0"/>
              <a:t>THE STARTUP’S CREATION IS BOOMING</a:t>
            </a:r>
          </a:p>
          <a:p>
            <a:pPr algn="just"/>
            <a:r>
              <a:rPr lang="pt-PT" dirty="0" smtClean="0"/>
              <a:t>THERE IS AN AIM TO IMPROVE THE DIGITALISATION PROCEDURE OF THE SME’S WHICH ARE THE OVERWHELMING MAJORITY OF THE ENTREPRISES IN PORTUGAL</a:t>
            </a:r>
          </a:p>
          <a:p>
            <a:pPr algn="just"/>
            <a:r>
              <a:rPr lang="pt-PT" dirty="0" smtClean="0"/>
              <a:t>AND TO DINAMIZE THE TECHNOLOGY-BASED ENTREPRENEURSHIP</a:t>
            </a:r>
          </a:p>
          <a:p>
            <a:pPr algn="just"/>
            <a:r>
              <a:rPr lang="pt-PT" dirty="0" smtClean="0"/>
              <a:t>EMPLOYMENT OF ICT SPECIALISTS GROWS MORE THAN 4% PER YEAR SINCE 2000, SEVEN TIMES MORE THAN THE TOTAL EMPLOYMENT IN THE SAME PERIOD</a:t>
            </a:r>
          </a:p>
          <a:p>
            <a:pPr algn="just"/>
            <a:r>
              <a:rPr lang="pt-PT" dirty="0" smtClean="0"/>
              <a:t>PORTUGUESE PUBLIC ADMINISTRATION MADE A LOT OF EFFORTS TO DEVELOP AND DEPLOY SERVICES ONLINE FOR ENTREPRISES AND CITIZENS WITH SUCCESS. 41% OF INTERNET USERS EXCHANGE FILLES WITH PUBLIC ADMINISTRATION.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14338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4" y="6143093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7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NEVERTHELESS PORTUGAL FACES A LOT OF CONSTRAINTS</a:t>
            </a:r>
          </a:p>
          <a:p>
            <a:pPr marL="457200" lvl="1" indent="0" algn="just">
              <a:buNone/>
            </a:pPr>
            <a:r>
              <a:rPr lang="pt-PT" dirty="0" smtClean="0"/>
              <a:t>THE WEAKER AREA IS HUMAN CAPITAL. PORTUGAL RANKS 20TH IN HUMAN CAPITAL AMONG EU COUNTRIES (DESI 2016)</a:t>
            </a:r>
          </a:p>
          <a:p>
            <a:pPr marL="457200" lvl="1" indent="0" algn="just">
              <a:buNone/>
            </a:pPr>
            <a:r>
              <a:rPr lang="pt-PT" dirty="0" smtClean="0"/>
              <a:t>ALTHOUGH THE NUMBER OF GRADUATES IN SCIENCES, TECHNOLOGIES AND MATHS IS HIGH, WE HAVE A PROBLEM ON INTERNET USERS, DIGITAL SKILLS AND ICT SPECIALISTS WHOSE NUMBERS ARE VERY LOW</a:t>
            </a:r>
          </a:p>
          <a:p>
            <a:pPr lvl="2" algn="just"/>
            <a:r>
              <a:rPr lang="pt-PT" dirty="0" smtClean="0"/>
              <a:t>65% OF PORTUGUESE USE INTERNET WEELKY (78% IN EU)</a:t>
            </a:r>
          </a:p>
          <a:p>
            <a:pPr lvl="2" algn="just"/>
            <a:r>
              <a:rPr lang="pt-PT" dirty="0" smtClean="0"/>
              <a:t>25% OF PORTUGUESE NEVER USED INTERNET (16% IN EU)</a:t>
            </a:r>
          </a:p>
          <a:p>
            <a:pPr lvl="2" algn="just"/>
            <a:r>
              <a:rPr lang="pt-PT" dirty="0" smtClean="0"/>
              <a:t>48% OF PORTUGUESE DON’T HAVE BASIC DIGITAL COMPETENCIES</a:t>
            </a:r>
          </a:p>
          <a:p>
            <a:pPr marL="457200" lvl="1" indent="0" algn="just">
              <a:buNone/>
            </a:pPr>
            <a:r>
              <a:rPr lang="pt-PT" dirty="0" smtClean="0"/>
              <a:t>ICT/IT SPECIALISTS REPRESENT 2,5% OF EMPLOYED PERSONS, IN SPITE OF THE GROWTH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5362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29908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9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HOWEVER:</a:t>
            </a:r>
          </a:p>
          <a:p>
            <a:pPr marL="0" indent="0" algn="just">
              <a:buNone/>
            </a:pPr>
            <a:r>
              <a:rPr lang="pt-PT" dirty="0" smtClean="0"/>
              <a:t>	PORTUGAL SCORES FAIRLY WELL IN INTEGRATING 	DIGITAL TECHNOLOGIES IN THE BUSINESS SECTOR, 	RANKING 9TH 	AMONG EU COUNTRIES, SPECIALLY </a:t>
            </a:r>
          </a:p>
          <a:p>
            <a:pPr marL="0" indent="0" algn="just">
              <a:buNone/>
            </a:pPr>
            <a:r>
              <a:rPr lang="pt-PT" dirty="0"/>
              <a:t>	</a:t>
            </a:r>
            <a:r>
              <a:rPr lang="pt-PT" dirty="0" smtClean="0"/>
              <a:t>IN E-COMMERCE</a:t>
            </a:r>
          </a:p>
          <a:p>
            <a:pPr marL="0" indent="0" algn="just">
              <a:buNone/>
            </a:pPr>
            <a:r>
              <a:rPr lang="pt-PT" dirty="0" smtClean="0"/>
              <a:t>	AND RANKS 8TH AMONG EU COUNTRIES IN DIGITAL 	PUBLIC SERVICES</a:t>
            </a:r>
          </a:p>
          <a:p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16386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1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pPr algn="ctr"/>
            <a:r>
              <a:rPr lang="pt-PT" dirty="0" smtClean="0"/>
              <a:t>CONCLUSIONS</a:t>
            </a:r>
          </a:p>
          <a:p>
            <a:pPr algn="ctr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7410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0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DIGITAL ECONOMY WILL CHANGE PEOPLE LIFES, MAINLY YOUNG GENERATIONS ONES</a:t>
            </a:r>
          </a:p>
          <a:p>
            <a:pPr algn="just"/>
            <a:r>
              <a:rPr lang="pt-PT" dirty="0" smtClean="0"/>
              <a:t>PEOPLE BELIEVES THAT JOBS WILL BE BETHER AND PROFESSIONAL OPPORTUNITIES WILL BE MORE </a:t>
            </a:r>
          </a:p>
          <a:p>
            <a:pPr algn="just"/>
            <a:r>
              <a:rPr lang="pt-PT" dirty="0" smtClean="0"/>
              <a:t>DIGITAL TECHNOLOGY WILL BE ABLE TO CHANGE THE WORLD, BOTH PERSONAL AND PROFESSIONAL, ALLOWING MORE FLEXIBILITY IN WORK AND MORE SELLECTION IN THE WAY WE WORK</a:t>
            </a:r>
          </a:p>
          <a:p>
            <a:pPr algn="just"/>
            <a:r>
              <a:rPr lang="pt-PT" dirty="0" smtClean="0"/>
              <a:t>ORGANIZATIONS MUST BE DIGITAL FACILITATORS, ENSURING TO THEIR STAFF THAT THEIR LIFES WILL BE BETTER, BECAUSE THE FIRM IMPLEMENTED THE RIGHT TECHNOLOGIES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18434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29908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8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FOR THE WORKERS DIGITAL WORLD CAN BRING</a:t>
            </a:r>
          </a:p>
          <a:p>
            <a:pPr marL="0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MORE JOB OPPORTUNITIES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MORE SELF SELLECTION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MORE FLEXIBILITY OF WORK SCHEDULE AND WORKPLACE</a:t>
            </a:r>
          </a:p>
          <a:p>
            <a:pPr marL="457200" lvl="1" indent="0">
              <a:buNone/>
            </a:pPr>
            <a:endParaRPr lang="pt-PT" dirty="0"/>
          </a:p>
          <a:p>
            <a:pPr marL="457200" lvl="1" indent="0">
              <a:buNone/>
            </a:pPr>
            <a:endParaRPr lang="pt-PT" dirty="0" smtClean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9458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546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6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THE INDUSTRIAL REVOLUTIONS MADE A LOT OF CHANGES IN LABOUR RELATIONSHIPS AND IN THE WORLD AS IT WAS KNOWN.</a:t>
            </a:r>
          </a:p>
          <a:p>
            <a:pPr algn="just"/>
            <a:endParaRPr lang="pt-PT" dirty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FROM THE FIRST INDUSTRIAL REVOLUTION TO THE DIGITAL REVOLUTION A LONG PATH HAS BEEN MADE IN A VERY SHORT TIME.</a:t>
            </a:r>
          </a:p>
          <a:p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1028" name="Picture 4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9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FOR THE EMPLOYERS</a:t>
            </a:r>
          </a:p>
          <a:p>
            <a:pPr marL="0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COSTS REDUCTION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MORE FLEXIBILITY IN HIRING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MORE AND BETTER MARKET FOR THEIR GOODS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20482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50" y="6158171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9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BUT WE ALL, WORKERS (UNIONS INCLUDED) AND ENTREPRENEURS, FACE THE SAME CHALLENGES</a:t>
            </a:r>
          </a:p>
          <a:p>
            <a:pPr lvl="1" algn="just"/>
            <a:r>
              <a:rPr lang="pt-PT" dirty="0" smtClean="0"/>
              <a:t>EDUCATION AND TRAINING TO IMPROVE SKILLS AND ALLOW RECONVERTION</a:t>
            </a:r>
          </a:p>
          <a:p>
            <a:pPr lvl="1" algn="just"/>
            <a:r>
              <a:rPr lang="pt-PT" dirty="0" smtClean="0"/>
              <a:t>A MOTIVATED AND QUALIFIED WORK FORCE, DECENT JOBS AND FAIR INCOME IS EVERYBODY INTEREST</a:t>
            </a:r>
          </a:p>
          <a:p>
            <a:pPr lvl="1" algn="just"/>
            <a:r>
              <a:rPr lang="pt-PT" dirty="0" smtClean="0"/>
              <a:t>A BAD MANAGEMENT OF TENSIONS BETWEEN EMPLOYEES AND EMPLOYERS CAN BRING UP PUBLIC OPINION RESISTENCE</a:t>
            </a:r>
          </a:p>
          <a:p>
            <a:pPr lvl="1" algn="just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21506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29908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6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SO, IT’S ABSOLUTELY ESSENCIAL</a:t>
            </a:r>
          </a:p>
          <a:p>
            <a:pPr marL="114300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SOCIAL DIALOGUE TO ALL LEVELS:</a:t>
            </a:r>
          </a:p>
          <a:p>
            <a:pPr marL="411480" lvl="1" indent="0">
              <a:buNone/>
            </a:pPr>
            <a:endParaRPr lang="pt-PT" dirty="0" smtClean="0"/>
          </a:p>
          <a:p>
            <a:pPr lvl="2"/>
            <a:r>
              <a:rPr lang="pt-PT" dirty="0" smtClean="0"/>
              <a:t>EUROPEAN</a:t>
            </a:r>
          </a:p>
          <a:p>
            <a:pPr lvl="2"/>
            <a:r>
              <a:rPr lang="pt-PT" dirty="0" smtClean="0"/>
              <a:t>NATIONAL</a:t>
            </a:r>
          </a:p>
          <a:p>
            <a:pPr lvl="2"/>
            <a:r>
              <a:rPr lang="pt-PT" dirty="0" smtClean="0"/>
              <a:t>REGIONAL</a:t>
            </a:r>
          </a:p>
          <a:p>
            <a:pPr lvl="2"/>
            <a:r>
              <a:rPr lang="pt-PT" dirty="0" smtClean="0"/>
              <a:t>SECTORIAL</a:t>
            </a:r>
          </a:p>
          <a:p>
            <a:pPr lvl="2"/>
            <a:r>
              <a:rPr lang="pt-PT" dirty="0" smtClean="0"/>
              <a:t>CORPORATE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22530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76155"/>
            <a:ext cx="2886075" cy="68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7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SOCIAL AND ECONOMIC ENVIRONMENT, AS WELL AS TRADITIONS AND CULTURE ARE DIFFERENT FROM COUNTRY TO COUNTRY</a:t>
            </a:r>
          </a:p>
          <a:p>
            <a:pPr marL="0" indent="0"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WHERE FORE EVERYBODY MUST PLAY ITS ROLE AND ASSUME A JOINT RESPONSABILITY.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23554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65304"/>
            <a:ext cx="2886075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8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r>
              <a:rPr lang="pt-PT" dirty="0" smtClean="0"/>
              <a:t>THANK YOU!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24578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THE 1ST INDUSTRIAL REVOLUTION STARTED IN ENGLAND IN THE SECOND HALF OF THE XVIII CENTURY UPON THE INVENTION OF THE STEAM MACHINE.</a:t>
            </a:r>
          </a:p>
          <a:p>
            <a:pPr algn="just"/>
            <a:r>
              <a:rPr lang="pt-PT" dirty="0" smtClean="0"/>
              <a:t>IT WAS THE CORK AND STEAM REVOLUTION.</a:t>
            </a:r>
          </a:p>
          <a:p>
            <a:pPr algn="just"/>
            <a:r>
              <a:rPr lang="pt-PT" dirty="0" smtClean="0"/>
              <a:t>UNSKILLED WORKERS, THE LARGE MAJORITY, BECAME EMPLOYEES WHILE THE MORE SKILLED WERE PAID BY OUTPUT OR PIECEWORK.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IT WAS THE BASIS OF MARXISM.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3074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1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THE 2ND INDUSTRIAL REVOLUTION HAPPENED WITH THE INDUSTRIAL DEVELOPMENT OF THE POST-WAR.</a:t>
            </a:r>
          </a:p>
          <a:p>
            <a:pPr algn="just"/>
            <a:r>
              <a:rPr lang="pt-PT" dirty="0" smtClean="0"/>
              <a:t>IT WAS THE TIME FOR THE METAL, METALLURGY AND CHEMICAL INDUSTRIES.</a:t>
            </a:r>
          </a:p>
          <a:p>
            <a:pPr algn="just"/>
            <a:r>
              <a:rPr lang="pt-PT" dirty="0" smtClean="0"/>
              <a:t>NEW METHODS: SERIAL PRODUCTION, NONE OR FEW INOVATION ON WORKING PRACTICES.</a:t>
            </a:r>
          </a:p>
          <a:p>
            <a:pPr algn="just"/>
            <a:r>
              <a:rPr lang="pt-PT" dirty="0" smtClean="0"/>
              <a:t>VERTICALISATION OF WORKING RELATIONSHIPS – FORDISM AND TAYLORISM</a:t>
            </a:r>
          </a:p>
          <a:p>
            <a:pPr algn="just"/>
            <a:r>
              <a:rPr lang="pt-PT" dirty="0" smtClean="0"/>
              <a:t>UNSKILLED WORKERS WITH MECHANICAL FUNCTIONS.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4098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6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THE 4TH INDUSTRIAL REVOLUTION, IF WE CONSIDER THE 3RD AS THE MEDIA REVOLUTION, STARTED AFTER THE SEVENTIES LAST CENTURY AND IS STILL ON GOING.</a:t>
            </a:r>
          </a:p>
          <a:p>
            <a:pPr algn="just"/>
            <a:r>
              <a:rPr lang="pt-PT" dirty="0" smtClean="0"/>
              <a:t>IT´S THE DIGITAL REVOLUTION. </a:t>
            </a:r>
          </a:p>
          <a:p>
            <a:pPr algn="just"/>
            <a:r>
              <a:rPr lang="pt-PT" dirty="0" smtClean="0"/>
              <a:t>DEMAND FOR TECHNOLOGY AND SPECIALIZED LABOUR FORCE.</a:t>
            </a:r>
          </a:p>
          <a:p>
            <a:pPr algn="just"/>
            <a:r>
              <a:rPr lang="pt-PT" dirty="0" smtClean="0"/>
              <a:t>COMPUTARIZATION, BIOTECHNOLOGY, MICROELECTRONICS, INFORMATICS MAKE PRODUCTION MORE FLEXIBLE AND IMPROVE EFFICIENCY.</a:t>
            </a:r>
          </a:p>
          <a:p>
            <a:pPr algn="just"/>
            <a:r>
              <a:rPr lang="pt-PT" dirty="0" smtClean="0"/>
              <a:t>THE WORLD IS JUST A “CLICK AWAY”</a:t>
            </a:r>
          </a:p>
          <a:p>
            <a:pPr algn="just"/>
            <a:r>
              <a:rPr lang="pt-PT" dirty="0" smtClean="0"/>
              <a:t>GIANT STEPS HAVEN BEEN TAKEN TOWARDS GLOBALISATION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5122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434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7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CHALLENGES</a:t>
            </a:r>
          </a:p>
          <a:p>
            <a:pPr marL="457200" lvl="1" indent="0" algn="just">
              <a:buNone/>
            </a:pPr>
            <a:r>
              <a:rPr lang="pt-PT" dirty="0" smtClean="0"/>
              <a:t>NONE EUROPEAN COUNTRY IS ABLE TO SUCCED ALONE ON THE DIGITAL WORLD</a:t>
            </a:r>
          </a:p>
          <a:p>
            <a:pPr marL="457200" lvl="1" indent="0" algn="just">
              <a:buNone/>
            </a:pPr>
            <a:r>
              <a:rPr lang="pt-PT" dirty="0" smtClean="0"/>
              <a:t>USA AND CHINA ARE THE SCALE EUROPE NEEDS TO BE COMPARE TO</a:t>
            </a:r>
          </a:p>
          <a:p>
            <a:pPr marL="457200" lvl="1" indent="0" algn="just">
              <a:buNone/>
            </a:pPr>
            <a:r>
              <a:rPr lang="pt-PT" dirty="0" smtClean="0"/>
              <a:t>A COMMON STRATEGY IS NEEDED</a:t>
            </a:r>
          </a:p>
          <a:p>
            <a:pPr marL="457200" lvl="1" indent="0" algn="just">
              <a:buNone/>
            </a:pPr>
            <a:r>
              <a:rPr lang="pt-PT" dirty="0" smtClean="0"/>
              <a:t>A RELIABLE AND PREDICTABLE ENVIRONMENT IS VITAL</a:t>
            </a:r>
          </a:p>
          <a:p>
            <a:pPr marL="457200" lvl="1" indent="0" algn="just">
              <a:buNone/>
            </a:pPr>
            <a:r>
              <a:rPr lang="pt-PT" dirty="0" smtClean="0"/>
              <a:t>COOPERATION BETWEEN MEMBER STATES IS THE KEY</a:t>
            </a:r>
          </a:p>
          <a:p>
            <a:pPr marL="457200" lvl="1" indent="0" algn="just">
              <a:buNone/>
            </a:pPr>
            <a:r>
              <a:rPr lang="pt-PT" dirty="0" smtClean="0"/>
              <a:t>THE DIFFERENCES ON INDUSTRIAL PRODUCTION AND TECHNOLOGICAL DEVELOPMENT BETWEEN MEMBER STATES ARE CAUSE FOR CONCERN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6146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7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2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CHALLENGES IN THE LABOUR MARKET</a:t>
            </a:r>
          </a:p>
          <a:p>
            <a:pPr marL="457200" lvl="1" indent="0" algn="just">
              <a:buNone/>
            </a:pPr>
            <a:r>
              <a:rPr lang="pt-PT" dirty="0" smtClean="0"/>
              <a:t>DIGITAL ECONOMY AFFECTS ALL THE PROFESSIONS IN LABOUR MARKET</a:t>
            </a:r>
          </a:p>
          <a:p>
            <a:pPr marL="457200" lvl="1" indent="0" algn="just">
              <a:buNone/>
            </a:pPr>
            <a:r>
              <a:rPr lang="pt-PT" dirty="0" smtClean="0"/>
              <a:t>CHANGES ON JOB DESCRIPTION, SKILLS AND QUALIFICATIONS, EDUCATION AND TRAINING, WORK ENVIRONMENT AND PROCESS ORGANIZATION, CONTRACTUAL RELATIONSHIPS, WORK METHODS, CAREER PLANNING, ARE THERE</a:t>
            </a:r>
          </a:p>
          <a:p>
            <a:pPr marL="457200" lvl="1" indent="0" algn="just">
              <a:buNone/>
            </a:pPr>
            <a:r>
              <a:rPr lang="pt-PT" dirty="0" smtClean="0"/>
              <a:t>HOW TO DEAL WITH A TECHNOLOGY THAT IS LEADING BUT CAN LEAVE A LOT OF PEOPLE BEHIND</a:t>
            </a:r>
          </a:p>
          <a:p>
            <a:pPr marL="457200" lvl="1" indent="0" algn="just">
              <a:buNone/>
            </a:pPr>
            <a:r>
              <a:rPr lang="pt-PT" dirty="0" smtClean="0"/>
              <a:t>SKILLS MUST BE IMPROVED TO ENSURE THAT INDIVIDUALS ARE ABLE TO ADAPT AND TO MEET THE NEEDS OF INTERNACIONAL MOBILITY</a:t>
            </a:r>
          </a:p>
          <a:p>
            <a:pPr marL="457200" lvl="1" indent="0" algn="just">
              <a:buNone/>
            </a:pPr>
            <a:r>
              <a:rPr lang="pt-PT" dirty="0" smtClean="0"/>
              <a:t>PROMOTE PUBLIC AND PRIVATE INVESTMENT ON VOCATIONAL EDUCATION AND TRAINING</a:t>
            </a:r>
          </a:p>
          <a:p>
            <a:pPr marL="457200" lvl="1" indent="0" algn="just">
              <a:buNone/>
            </a:pPr>
            <a:r>
              <a:rPr lang="pt-PT" dirty="0" smtClean="0"/>
              <a:t>DIGITALISATION LEADS TO THE DISMISSAL OF A LARGE NUMBER OF WORKERS, AFFECTING HARDLY THE MIDDLE CLASS AND THE ELDERS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7170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6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WHAT CAN WE DO?</a:t>
            </a:r>
          </a:p>
          <a:p>
            <a:endParaRPr lang="pt-PT" dirty="0"/>
          </a:p>
          <a:p>
            <a:endParaRPr lang="pt-PT" dirty="0" smtClean="0"/>
          </a:p>
          <a:p>
            <a:pPr marL="457200" lvl="1" indent="0">
              <a:buNone/>
            </a:pPr>
            <a:r>
              <a:rPr lang="pt-PT" dirty="0" smtClean="0"/>
              <a:t>FIRST OF ALL WE MUST REALISE THAT DIGITAL WORLD IS HERE TO STAY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 </a:t>
            </a:r>
          </a:p>
          <a:p>
            <a:r>
              <a:rPr lang="sv-SE" dirty="0" smtClean="0"/>
              <a:t>ANA ISABEL VALENTE</a:t>
            </a:r>
            <a:endParaRPr lang="en-US" dirty="0"/>
          </a:p>
        </p:txBody>
      </p:sp>
      <p:pic>
        <p:nvPicPr>
          <p:cNvPr id="8194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3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DIGITAL WORLD OF WORK</a:t>
            </a:r>
            <a:endParaRPr lang="en-US" dirty="0"/>
          </a:p>
        </p:txBody>
      </p:sp>
      <p:pic>
        <p:nvPicPr>
          <p:cNvPr id="6" name="Marcador de Posição de Conteú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9831"/>
            <a:ext cx="3657600" cy="2743200"/>
          </a:xfrm>
        </p:spPr>
      </p:pic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LOCAL MOTORS PRODUCED THIS CAR – STRATI – THROUGH A CROUNDSOURCING PLATFORM FOR THE DESIGN PROJECTS AND THE ALL CAR WAS 3D PRINTED</a:t>
            </a:r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BUDAPEST, OCTOBER 6-8</a:t>
            </a:r>
          </a:p>
          <a:p>
            <a:r>
              <a:rPr lang="sv-SE" dirty="0" smtClean="0"/>
              <a:t> ANA ISABEL VALENTE</a:t>
            </a:r>
            <a:endParaRPr lang="en-US" dirty="0"/>
          </a:p>
        </p:txBody>
      </p:sp>
      <p:pic>
        <p:nvPicPr>
          <p:cNvPr id="9218" name="Picture 2" descr="\\sw60090f\Trabalho$\av11005\My Pictures\sem no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6134100"/>
            <a:ext cx="2886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0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idade">
  <a:themeElements>
    <a:clrScheme name="Alfinet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ta 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380</TotalTime>
  <Words>1162</Words>
  <Application>Microsoft Office PowerPoint</Application>
  <PresentationFormat>Apresentação no Ecrã (4:3)</PresentationFormat>
  <Paragraphs>192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Contiguidade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  <vt:lpstr>DIGITAL WORLD OF WORK</vt:lpstr>
    </vt:vector>
  </TitlesOfParts>
  <Company>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WORLD OF WORK</dc:title>
  <dc:creator>Ana Pacheco Valente</dc:creator>
  <cp:lastModifiedBy>Ana Pacheco Valente</cp:lastModifiedBy>
  <cp:revision>39</cp:revision>
  <dcterms:created xsi:type="dcterms:W3CDTF">2016-09-27T13:05:09Z</dcterms:created>
  <dcterms:modified xsi:type="dcterms:W3CDTF">2016-10-18T13:50:59Z</dcterms:modified>
</cp:coreProperties>
</file>